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45" r:id="rId4"/>
    <p:sldId id="11088053" r:id="rId5"/>
    <p:sldId id="11088046" r:id="rId6"/>
    <p:sldId id="11088047" r:id="rId7"/>
    <p:sldId id="11088048" r:id="rId8"/>
    <p:sldId id="11088049" r:id="rId9"/>
    <p:sldId id="11088050" r:id="rId10"/>
    <p:sldId id="11088060" r:id="rId11"/>
    <p:sldId id="11088032" r:id="rId12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23495"/>
            <a:ext cx="24384000" cy="1373949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130"/>
            <a:ext cx="24426545" cy="13739495"/>
          </a:xfrm>
          <a:prstGeom prst="rect">
            <a:avLst/>
          </a:prstGeom>
        </p:spPr>
      </p:pic>
      <p:sp>
        <p:nvSpPr>
          <p:cNvPr id="927" name="文本"/>
          <p:cNvSpPr>
            <a:spLocks noGrp="1"/>
          </p:cNvSpPr>
          <p:nvPr>
            <p:ph type="ctrTitle"/>
          </p:nvPr>
        </p:nvSpPr>
        <p:spPr>
          <a:xfrm>
            <a:off x="1114155" y="3183989"/>
            <a:ext cx="14185551" cy="2194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7280"/>
              </a:lnSpc>
            </a:pPr>
            <a:r>
              <a:rPr lang="en-US" altLang="zh-CN" sz="14400" b="0" i="0" u="none" spc="234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PuHuiTi Bold" charset="-122"/>
                <a:ea typeface="Alibaba PuHuiTi Bold" charset="-122"/>
                <a:cs typeface="Alibaba PuHuiTi Bold" charset="-122"/>
              </a:rPr>
              <a:t>ACM</a:t>
            </a:r>
            <a:r>
              <a:rPr lang="zh-CN" altLang="en-US" sz="14400" b="0" i="0" u="none" spc="234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PuHuiTi Bold" charset="-122"/>
                <a:ea typeface="Alibaba PuHuiTi Bold" charset="-122"/>
                <a:cs typeface="Alibaba PuHuiTi Bold" charset="-122"/>
              </a:rPr>
              <a:t>集训队</a:t>
            </a:r>
            <a:endParaRPr kumimoji="1" lang="zh-CN" altLang="en-US" sz="14400" b="0" i="0" u="none" spc="2347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195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799" y="7707246"/>
            <a:ext cx="11676254" cy="50799"/>
          </a:xfrm>
          <a:prstGeom prst="rect">
            <a:avLst/>
          </a:prstGeom>
        </p:spPr>
      </p:pic>
      <p:pic>
        <p:nvPicPr>
          <p:cNvPr id="242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99" y="8071052"/>
            <a:ext cx="7681068" cy="616174"/>
          </a:xfrm>
          <a:prstGeom prst="rect">
            <a:avLst/>
          </a:prstGeom>
        </p:spPr>
      </p:pic>
      <p:sp>
        <p:nvSpPr>
          <p:cNvPr id="2890" name="文本"/>
          <p:cNvSpPr>
            <a:spLocks noGrp="1"/>
          </p:cNvSpPr>
          <p:nvPr>
            <p:ph type="ctrTitle"/>
          </p:nvPr>
        </p:nvSpPr>
        <p:spPr>
          <a:xfrm>
            <a:off x="1574799" y="8078533"/>
            <a:ext cx="3079013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汇报人:</a:t>
            </a:r>
            <a:endParaRPr lang="zh-CN" altLang="en-US" sz="3095" b="0" i="0" u="none" spc="154" dirty="0">
              <a:solidFill>
                <a:srgbClr val="FFC908">
                  <a:alpha val="100000"/>
                </a:srgbClr>
              </a:solidFill>
              <a:latin typeface="Alibaba PuHuiTi Regular" charset="-122"/>
              <a:ea typeface="Alibaba PuHuiTi Regular" charset="-122"/>
              <a:cs typeface="Alibaba PuHuiTi Regular" charset="-122"/>
            </a:endParaRPr>
          </a:p>
        </p:txBody>
      </p:sp>
      <p:sp>
        <p:nvSpPr>
          <p:cNvPr id="3924" name="文本"/>
          <p:cNvSpPr>
            <a:spLocks noGrp="1"/>
          </p:cNvSpPr>
          <p:nvPr>
            <p:ph type="ctrTitle"/>
          </p:nvPr>
        </p:nvSpPr>
        <p:spPr>
          <a:xfrm>
            <a:off x="1320799" y="6101108"/>
            <a:ext cx="12939833" cy="12078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510"/>
              </a:lnSpc>
            </a:pPr>
            <a:r>
              <a:rPr lang="zh-CN" altLang="en-US" sz="7925" b="0" i="0" u="none" spc="2480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集训第二</a:t>
            </a:r>
            <a:r>
              <a:rPr lang="zh-CN" altLang="en-US" sz="7925" b="0" i="0" u="none" spc="2480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部分</a:t>
            </a:r>
            <a:endParaRPr lang="zh-CN" altLang="en-US" sz="7925" b="0" i="0" u="none" spc="2480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sp>
        <p:nvSpPr>
          <p:cNvPr id="4951" name="文本"/>
          <p:cNvSpPr>
            <a:spLocks noGrp="1"/>
          </p:cNvSpPr>
          <p:nvPr>
            <p:ph type="ctrTitle"/>
          </p:nvPr>
        </p:nvSpPr>
        <p:spPr>
          <a:xfrm>
            <a:off x="4871212" y="8110393"/>
            <a:ext cx="3865858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时间：</a:t>
            </a:r>
            <a:endParaRPr lang="en-US" altLang="zh-CN" sz="3095" b="0" i="0" u="none" spc="154" dirty="0">
              <a:solidFill>
                <a:srgbClr val="FFC908">
                  <a:alpha val="100000"/>
                </a:srgbClr>
              </a:solidFill>
              <a:latin typeface="Alibaba PuHuiTi Regular" charset="-122"/>
              <a:ea typeface="Alibaba PuHuiTi Regular" charset="-122"/>
              <a:cs typeface="Alibaba PuHuiTi Regular" charset="-122"/>
            </a:endParaRPr>
          </a:p>
        </p:txBody>
      </p:sp>
      <p:pic>
        <p:nvPicPr>
          <p:cNvPr id="5984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1212" y="8173695"/>
            <a:ext cx="24106" cy="433921"/>
          </a:xfrm>
          <a:prstGeom prst="rect">
            <a:avLst/>
          </a:prstGeom>
        </p:spPr>
      </p:pic>
      <p:pic>
        <p:nvPicPr>
          <p:cNvPr id="6449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829328"/>
            <a:ext cx="6495272" cy="18865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426257" cy="13739769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1320799" y="3956382"/>
            <a:ext cx="14185551" cy="1955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400"/>
              </a:lnSpc>
            </a:pPr>
            <a:r>
              <a:rPr lang="zh-CN" altLang="en-US" sz="12835" b="0" i="0" u="none" spc="808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THANKS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49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799" y="7707246"/>
            <a:ext cx="11676254" cy="50799"/>
          </a:xfrm>
          <a:prstGeom prst="rect">
            <a:avLst/>
          </a:prstGeom>
        </p:spPr>
      </p:pic>
      <p:pic>
        <p:nvPicPr>
          <p:cNvPr id="2416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99" y="8173695"/>
            <a:ext cx="7681068" cy="616174"/>
          </a:xfrm>
          <a:prstGeom prst="rect">
            <a:avLst/>
          </a:prstGeom>
        </p:spPr>
      </p:pic>
      <p:sp>
        <p:nvSpPr>
          <p:cNvPr id="2883" name="文本"/>
          <p:cNvSpPr>
            <a:spLocks noGrp="1"/>
          </p:cNvSpPr>
          <p:nvPr>
            <p:ph type="ctrTitle"/>
          </p:nvPr>
        </p:nvSpPr>
        <p:spPr>
          <a:xfrm>
            <a:off x="1320799" y="8108034"/>
            <a:ext cx="3079013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汇报人: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17" name="文本"/>
          <p:cNvSpPr>
            <a:spLocks noGrp="1"/>
          </p:cNvSpPr>
          <p:nvPr>
            <p:ph type="ctrTitle"/>
          </p:nvPr>
        </p:nvSpPr>
        <p:spPr>
          <a:xfrm>
            <a:off x="1583625" y="6102115"/>
            <a:ext cx="12939833" cy="12078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510"/>
              </a:lnSpc>
            </a:pPr>
            <a:r>
              <a:rPr lang="zh-CN" altLang="en-US" sz="7925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感谢您的观看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44" name="文本"/>
          <p:cNvSpPr>
            <a:spLocks noGrp="1"/>
          </p:cNvSpPr>
          <p:nvPr>
            <p:ph type="ctrTitle"/>
          </p:nvPr>
        </p:nvSpPr>
        <p:spPr>
          <a:xfrm>
            <a:off x="4989881" y="8110393"/>
            <a:ext cx="3865858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时间：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97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1212" y="8173695"/>
            <a:ext cx="24106" cy="433921"/>
          </a:xfrm>
          <a:prstGeom prst="rect">
            <a:avLst/>
          </a:prstGeom>
        </p:spPr>
      </p:pic>
      <p:pic>
        <p:nvPicPr>
          <p:cNvPr id="6442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824720"/>
            <a:ext cx="6511618" cy="18912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362607" y="0"/>
            <a:ext cx="2596517" cy="13803246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1231308" y="1340042"/>
            <a:ext cx="636176" cy="636176"/>
          </a:xfrm>
          <a:prstGeom prst="rect">
            <a:avLst/>
          </a:prstGeom>
        </p:spPr>
      </p:pic>
      <p:pic>
        <p:nvPicPr>
          <p:cNvPr id="928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19734" y="1428468"/>
            <a:ext cx="459324" cy="459324"/>
          </a:xfrm>
          <a:prstGeom prst="rect">
            <a:avLst/>
          </a:prstGeom>
        </p:spPr>
      </p:pic>
      <p:pic>
        <p:nvPicPr>
          <p:cNvPr id="1394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1945946" y="2931011"/>
            <a:ext cx="636176" cy="636176"/>
          </a:xfrm>
          <a:prstGeom prst="rect">
            <a:avLst/>
          </a:prstGeom>
        </p:spPr>
      </p:pic>
      <p:pic>
        <p:nvPicPr>
          <p:cNvPr id="1860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34373" y="3020072"/>
            <a:ext cx="459324" cy="459324"/>
          </a:xfrm>
          <a:prstGeom prst="rect">
            <a:avLst/>
          </a:prstGeom>
        </p:spPr>
      </p:pic>
      <p:pic>
        <p:nvPicPr>
          <p:cNvPr id="2327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582785" y="5349944"/>
            <a:ext cx="636176" cy="636176"/>
          </a:xfrm>
          <a:prstGeom prst="rect">
            <a:avLst/>
          </a:prstGeom>
        </p:spPr>
      </p:pic>
      <p:pic>
        <p:nvPicPr>
          <p:cNvPr id="279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1740" y="5408930"/>
            <a:ext cx="478790" cy="478790"/>
          </a:xfrm>
          <a:prstGeom prst="rect">
            <a:avLst/>
          </a:prstGeom>
        </p:spPr>
      </p:pic>
      <p:pic>
        <p:nvPicPr>
          <p:cNvPr id="3260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582785" y="7559063"/>
            <a:ext cx="636176" cy="636176"/>
          </a:xfrm>
          <a:prstGeom prst="rect">
            <a:avLst/>
          </a:prstGeom>
        </p:spPr>
      </p:pic>
      <p:pic>
        <p:nvPicPr>
          <p:cNvPr id="37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1211" y="7647489"/>
            <a:ext cx="459324" cy="459324"/>
          </a:xfrm>
          <a:prstGeom prst="rect">
            <a:avLst/>
          </a:prstGeom>
        </p:spPr>
      </p:pic>
      <p:pic>
        <p:nvPicPr>
          <p:cNvPr id="4194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103997" y="9809929"/>
            <a:ext cx="636176" cy="636176"/>
          </a:xfrm>
          <a:prstGeom prst="rect">
            <a:avLst/>
          </a:prstGeom>
        </p:spPr>
      </p:pic>
      <p:pic>
        <p:nvPicPr>
          <p:cNvPr id="4661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423" y="9898355"/>
            <a:ext cx="459324" cy="459324"/>
          </a:xfrm>
          <a:prstGeom prst="rect">
            <a:avLst/>
          </a:prstGeom>
        </p:spPr>
      </p:pic>
      <p:pic>
        <p:nvPicPr>
          <p:cNvPr id="5129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1113115" y="11916119"/>
            <a:ext cx="636176" cy="636176"/>
          </a:xfrm>
          <a:prstGeom prst="rect">
            <a:avLst/>
          </a:prstGeom>
        </p:spPr>
      </p:pic>
      <p:pic>
        <p:nvPicPr>
          <p:cNvPr id="5597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1386" y="12004546"/>
            <a:ext cx="459324" cy="459324"/>
          </a:xfrm>
          <a:prstGeom prst="rect">
            <a:avLst/>
          </a:prstGeom>
        </p:spPr>
      </p:pic>
      <p:sp>
        <p:nvSpPr>
          <p:cNvPr id="6066" name="文本"/>
          <p:cNvSpPr>
            <a:spLocks noGrp="1"/>
          </p:cNvSpPr>
          <p:nvPr>
            <p:ph type="ctrTitle"/>
          </p:nvPr>
        </p:nvSpPr>
        <p:spPr>
          <a:xfrm>
            <a:off x="12255696" y="530997"/>
            <a:ext cx="2727418" cy="17816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01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7059" name="文本"/>
          <p:cNvSpPr>
            <a:spLocks noGrp="1"/>
          </p:cNvSpPr>
          <p:nvPr>
            <p:ph type="ctrTitle"/>
          </p:nvPr>
        </p:nvSpPr>
        <p:spPr>
          <a:xfrm>
            <a:off x="14735810" y="897255"/>
            <a:ext cx="7872095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  <a:buClrTx/>
              <a:buSzTx/>
              <a:buFontTx/>
            </a:pPr>
            <a:r>
              <a:rPr kumimoji="1" lang="zh-CN" altLang="en-US" sz="54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</a:rPr>
              <a:t>位运算</a:t>
            </a:r>
            <a:r>
              <a:rPr kumimoji="1" lang="en-US" altLang="zh-CN" sz="54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</a:rPr>
              <a:t>	</a:t>
            </a:r>
            <a:endParaRPr kumimoji="1" lang="en-US" altLang="zh-CN" sz="5400" spc="409" dirty="0">
              <a:solidFill>
                <a:srgbClr val="666666">
                  <a:alpha val="100000"/>
                </a:srgbClr>
              </a:solidFill>
              <a:ea typeface="Alibaba PuHuiTi Bold" charset="-122"/>
            </a:endParaRPr>
          </a:p>
        </p:txBody>
      </p:sp>
      <p:sp>
        <p:nvSpPr>
          <p:cNvPr id="8081" name="文本"/>
          <p:cNvSpPr>
            <a:spLocks noGrp="1"/>
          </p:cNvSpPr>
          <p:nvPr>
            <p:ph type="ctrTitle"/>
          </p:nvPr>
        </p:nvSpPr>
        <p:spPr>
          <a:xfrm>
            <a:off x="12959134" y="2176458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02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9075" name="文本"/>
          <p:cNvSpPr>
            <a:spLocks noGrp="1"/>
          </p:cNvSpPr>
          <p:nvPr>
            <p:ph type="ctrTitle"/>
          </p:nvPr>
        </p:nvSpPr>
        <p:spPr>
          <a:xfrm>
            <a:off x="15353664" y="2576639"/>
            <a:ext cx="6636658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kumimoji="1" lang="zh-CN" altLang="en-US" sz="54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  <a:sym typeface="+mn-ea"/>
              </a:rPr>
              <a:t>快速幂</a:t>
            </a:r>
            <a:endParaRPr kumimoji="1" lang="zh-CN" altLang="en-US" sz="5400" spc="409" dirty="0">
              <a:solidFill>
                <a:srgbClr val="666666">
                  <a:alpha val="100000"/>
                </a:srgbClr>
              </a:solidFill>
              <a:ea typeface="Alibaba PuHuiTi Bold" charset="-122"/>
              <a:sym typeface="+mn-ea"/>
            </a:endParaRPr>
          </a:p>
        </p:txBody>
      </p:sp>
      <p:sp>
        <p:nvSpPr>
          <p:cNvPr id="10098" name="文本"/>
          <p:cNvSpPr>
            <a:spLocks noGrp="1"/>
          </p:cNvSpPr>
          <p:nvPr>
            <p:ph type="ctrTitle"/>
          </p:nvPr>
        </p:nvSpPr>
        <p:spPr>
          <a:xfrm>
            <a:off x="13325727" y="4017782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03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11093" name="文本"/>
          <p:cNvSpPr>
            <a:spLocks noGrp="1"/>
          </p:cNvSpPr>
          <p:nvPr>
            <p:ph type="ctrTitle"/>
          </p:nvPr>
        </p:nvSpPr>
        <p:spPr>
          <a:xfrm>
            <a:off x="15784195" y="4418330"/>
            <a:ext cx="6155055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素数</a:t>
            </a:r>
            <a:r>
              <a:rPr lang="en-US" altLang="zh-CN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&amp;</a:t>
            </a: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素数筛</a:t>
            </a:r>
            <a:endParaRPr lang="zh-CN" altLang="en-US" sz="5400" spc="409" dirty="0">
              <a:solidFill>
                <a:srgbClr val="666666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  <a:sym typeface="+mn-ea"/>
            </a:endParaRPr>
          </a:p>
        </p:txBody>
      </p:sp>
      <p:sp>
        <p:nvSpPr>
          <p:cNvPr id="12117" name="文本"/>
          <p:cNvSpPr>
            <a:spLocks noGrp="1"/>
          </p:cNvSpPr>
          <p:nvPr>
            <p:ph type="ctrTitle"/>
          </p:nvPr>
        </p:nvSpPr>
        <p:spPr>
          <a:xfrm>
            <a:off x="13326162" y="588785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04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13112" name="文本"/>
          <p:cNvSpPr>
            <a:spLocks noGrp="1"/>
          </p:cNvSpPr>
          <p:nvPr>
            <p:ph type="ctrTitle"/>
          </p:nvPr>
        </p:nvSpPr>
        <p:spPr>
          <a:xfrm>
            <a:off x="15946119" y="6362890"/>
            <a:ext cx="4229335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欧拉函数</a:t>
            </a:r>
            <a:endParaRPr lang="zh-CN" altLang="en-US" sz="5400" spc="409" dirty="0">
              <a:solidFill>
                <a:srgbClr val="666666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  <a:sym typeface="+mn-ea"/>
            </a:endParaRPr>
          </a:p>
        </p:txBody>
      </p:sp>
      <p:sp>
        <p:nvSpPr>
          <p:cNvPr id="14136" name="文本"/>
          <p:cNvSpPr>
            <a:spLocks noGrp="1"/>
          </p:cNvSpPr>
          <p:nvPr>
            <p:ph type="ctrTitle"/>
          </p:nvPr>
        </p:nvSpPr>
        <p:spPr>
          <a:xfrm>
            <a:off x="13218740" y="7827782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05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15131" name="文本"/>
          <p:cNvSpPr>
            <a:spLocks noGrp="1"/>
          </p:cNvSpPr>
          <p:nvPr>
            <p:ph type="ctrTitle"/>
          </p:nvPr>
        </p:nvSpPr>
        <p:spPr>
          <a:xfrm>
            <a:off x="15789274" y="8195373"/>
            <a:ext cx="6203491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kumimoji="1" lang="en-US" altLang="zh-CN" sz="54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  <a:sym typeface="+mn-ea"/>
              </a:rPr>
              <a:t>GCD/LCM	</a:t>
            </a:r>
            <a:endParaRPr kumimoji="1" lang="en-US" altLang="zh-CN" sz="5400" spc="409" dirty="0">
              <a:solidFill>
                <a:srgbClr val="666666">
                  <a:alpha val="100000"/>
                </a:srgbClr>
              </a:solidFill>
              <a:ea typeface="Alibaba PuHuiTi Bold" charset="-122"/>
              <a:sym typeface="+mn-ea"/>
            </a:endParaRPr>
          </a:p>
        </p:txBody>
      </p:sp>
      <p:sp>
        <p:nvSpPr>
          <p:cNvPr id="16155" name="文本"/>
          <p:cNvSpPr>
            <a:spLocks noGrp="1"/>
          </p:cNvSpPr>
          <p:nvPr>
            <p:ph type="ctrTitle"/>
          </p:nvPr>
        </p:nvSpPr>
        <p:spPr>
          <a:xfrm>
            <a:off x="12959257" y="962800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06</a:t>
            </a:r>
            <a:endParaRPr kumimoji="1" lang="zh-CN" altLang="en-US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17151" name="文本"/>
          <p:cNvSpPr>
            <a:spLocks noGrp="1"/>
          </p:cNvSpPr>
          <p:nvPr>
            <p:ph type="ctrTitle"/>
          </p:nvPr>
        </p:nvSpPr>
        <p:spPr>
          <a:xfrm>
            <a:off x="15525750" y="10028555"/>
            <a:ext cx="6413500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乘法逆元</a:t>
            </a:r>
            <a:endParaRPr lang="zh-CN" altLang="en-US" sz="5400" spc="409" dirty="0">
              <a:solidFill>
                <a:srgbClr val="666666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  <a:sym typeface="+mn-ea"/>
            </a:endParaRPr>
          </a:p>
        </p:txBody>
      </p:sp>
      <p:sp>
        <p:nvSpPr>
          <p:cNvPr id="18176" name="文本"/>
          <p:cNvSpPr>
            <a:spLocks noGrp="1"/>
          </p:cNvSpPr>
          <p:nvPr>
            <p:ph type="ctrTitle"/>
          </p:nvPr>
        </p:nvSpPr>
        <p:spPr>
          <a:xfrm rot="5400000">
            <a:off x="14851472" y="5327782"/>
            <a:ext cx="16899480" cy="19110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770"/>
              </a:lnSpc>
            </a:pPr>
            <a:r>
              <a:rPr lang="zh-CN" altLang="en-US" sz="5400" b="0" i="0" u="none" spc="2142" dirty="0">
                <a:solidFill>
                  <a:srgbClr val="D9D9D9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CONTENTS​</a:t>
            </a:r>
            <a:endParaRPr kumimoji="1" lang="zh-CN" altLang="en-US" sz="5400" b="0" i="0" u="none" spc="2142" dirty="0">
              <a:solidFill>
                <a:srgbClr val="D9D9D9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sp>
        <p:nvSpPr>
          <p:cNvPr id="19219" name="文本"/>
          <p:cNvSpPr>
            <a:spLocks noGrp="1"/>
          </p:cNvSpPr>
          <p:nvPr>
            <p:ph type="ctrTitle"/>
          </p:nvPr>
        </p:nvSpPr>
        <p:spPr>
          <a:xfrm>
            <a:off x="19031447" y="2939101"/>
            <a:ext cx="5225096" cy="66881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6585"/>
              </a:lnSpc>
            </a:pPr>
            <a:r>
              <a:rPr lang="zh-CN" altLang="en-US" sz="6600" b="0" i="0" u="none" spc="1395" dirty="0">
                <a:solidFill>
                  <a:srgbClr val="FFC908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目录</a:t>
            </a:r>
            <a:endParaRPr kumimoji="1" lang="zh-CN" altLang="en-US" sz="6600" b="0" i="0" u="none" spc="1395" dirty="0">
              <a:solidFill>
                <a:srgbClr val="FFC908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20248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" y="0"/>
            <a:ext cx="10361930" cy="13815060"/>
          </a:xfrm>
          <a:prstGeom prst="rect">
            <a:avLst/>
          </a:prstGeom>
        </p:spPr>
      </p:pic>
      <p:pic>
        <p:nvPicPr>
          <p:cNvPr id="2070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923737"/>
            <a:ext cx="6511618" cy="1891279"/>
          </a:xfrm>
          <a:prstGeom prst="rect">
            <a:avLst/>
          </a:prstGeom>
        </p:spPr>
      </p:pic>
      <p:sp>
        <p:nvSpPr>
          <p:cNvPr id="3" name="文本"/>
          <p:cNvSpPr>
            <a:spLocks noGrp="1"/>
          </p:cNvSpPr>
          <p:nvPr/>
        </p:nvSpPr>
        <p:spPr>
          <a:xfrm>
            <a:off x="12182652" y="1133869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12000"/>
              </a:lnSpc>
            </a:pPr>
            <a:r>
              <a:rPr lang="zh-CN" altLang="en-US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54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7</a:t>
            </a:r>
            <a:endParaRPr kumimoji="1" lang="en-US" altLang="zh-CN" sz="5400" b="0" i="0" u="none" spc="130" dirty="0">
              <a:solidFill>
                <a:srgbClr val="666666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4" name="文本"/>
          <p:cNvSpPr>
            <a:spLocks noGrp="1"/>
          </p:cNvSpPr>
          <p:nvPr/>
        </p:nvSpPr>
        <p:spPr>
          <a:xfrm>
            <a:off x="14982825" y="11738610"/>
            <a:ext cx="6413500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7800"/>
              </a:lnSpc>
            </a:pP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排列</a:t>
            </a:r>
            <a:r>
              <a:rPr lang="zh-CN" altLang="en-US" sz="54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组合</a:t>
            </a:r>
            <a:endParaRPr lang="zh-CN" altLang="en-US" sz="5400" spc="409" dirty="0">
              <a:solidFill>
                <a:srgbClr val="666666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324985" y="8185150"/>
            <a:ext cx="6209030" cy="24168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位运算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2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快速幂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3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素数</a:t>
            </a:r>
            <a:b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</a:b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素数筛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4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欧拉函数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5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en-US" altLang="zh-CN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GCD/</a:t>
            </a:r>
            <a:r>
              <a:rPr lang="en-US" altLang="zh-CN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LCM</a:t>
            </a:r>
            <a:endParaRPr lang="en-US" altLang="zh-CN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6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乘法逆元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7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排列组合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WPS 演示</Application>
  <PresentationFormat>自定义</PresentationFormat>
  <Paragraphs>76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Arial</vt:lpstr>
      <vt:lpstr>Alibaba PuHuiTi Bold</vt:lpstr>
      <vt:lpstr>Alibaba PuHuiTi Regular</vt:lpstr>
      <vt:lpstr>ZhenyanGB</vt:lpstr>
      <vt:lpstr>Calibri</vt:lpstr>
      <vt:lpstr>微软雅黑</vt:lpstr>
      <vt:lpstr>Arial Unicode MS</vt:lpstr>
      <vt:lpstr>Office Theme</vt:lpstr>
      <vt:lpstr>时间：</vt:lpstr>
      <vt:lpstr>乘法逆元</vt:lpstr>
      <vt:lpstr>编译器和 快捷键</vt:lpstr>
      <vt:lpstr>Hello World</vt:lpstr>
      <vt:lpstr>C/C++语法基础</vt:lpstr>
      <vt:lpstr>变量</vt:lpstr>
      <vt:lpstr>运算</vt:lpstr>
      <vt:lpstr>流程控制语句</vt:lpstr>
      <vt:lpstr>乘法逆元</vt:lpstr>
      <vt:lpstr>时间：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水汽自然</cp:lastModifiedBy>
  <cp:revision>16</cp:revision>
  <dcterms:created xsi:type="dcterms:W3CDTF">2020-05-20T03:52:00Z</dcterms:created>
  <dcterms:modified xsi:type="dcterms:W3CDTF">2021-04-23T07:26:21Z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8DCB1677509E4289AD867BFA0DC989CB</vt:lpwstr>
  </property>
</Properties>
</file>